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4489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TargetWise Analytics: Customer Segmentation for Kenyan Cooperatives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51889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Machine Learning Solution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16671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 Joy Lutenyo, Allen Otieno, Kemp Kuria, Samson Mutua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81453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Course: ACS 442 NEURAL NETWORKS GROUP WORK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944" y="545425"/>
            <a:ext cx="6628924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spc="-35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and Future Work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8395" y="1503640"/>
            <a:ext cx="1311116" cy="109263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9" y="2010132"/>
            <a:ext cx="278368" cy="3480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7393" y="1701522"/>
            <a:ext cx="2761655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Expand to other sectors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4857393" y="2101453"/>
            <a:ext cx="276165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Retail, e-commerce, and more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708922" y="2611398"/>
            <a:ext cx="9179123" cy="11430"/>
          </a:xfrm>
          <a:prstGeom prst="roundRect">
            <a:avLst>
              <a:gd name="adj" fmla="val 259837"/>
            </a:avLst>
          </a:prstGeom>
          <a:solidFill>
            <a:srgbClr val="494A4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37" y="2645688"/>
            <a:ext cx="2622352" cy="109263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769" y="3017996"/>
            <a:ext cx="278368" cy="3480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13070" y="2843570"/>
            <a:ext cx="2249924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Apply SMOTE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5513070" y="3243501"/>
            <a:ext cx="322814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 dataset for better performance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364599" y="3753445"/>
            <a:ext cx="8523446" cy="11430"/>
          </a:xfrm>
          <a:prstGeom prst="roundRect">
            <a:avLst>
              <a:gd name="adj" fmla="val 259837"/>
            </a:avLst>
          </a:prstGeom>
          <a:solidFill>
            <a:srgbClr val="494A4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159" y="3787735"/>
            <a:ext cx="3933587" cy="109263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769" y="4160044"/>
            <a:ext cx="278368" cy="3480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68628" y="3985617"/>
            <a:ext cx="2249924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M-Pesa data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6168628" y="4385548"/>
            <a:ext cx="2672477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Better represent rural customers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020157" y="4895493"/>
            <a:ext cx="7867888" cy="11430"/>
          </a:xfrm>
          <a:prstGeom prst="roundRect">
            <a:avLst>
              <a:gd name="adj" fmla="val 259837"/>
            </a:avLst>
          </a:prstGeom>
          <a:solidFill>
            <a:srgbClr val="494A4B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601" y="4929783"/>
            <a:ext cx="5244822" cy="109263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4769" y="5302091"/>
            <a:ext cx="278368" cy="34802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24305" y="5127665"/>
            <a:ext cx="2981920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97.35% accuracy achieved</a:t>
            </a:r>
            <a:endParaRPr lang="en-US" sz="1750" dirty="0"/>
          </a:p>
        </p:txBody>
      </p:sp>
      <p:sp>
        <p:nvSpPr>
          <p:cNvPr id="21" name="Text 11"/>
          <p:cNvSpPr/>
          <p:nvPr/>
        </p:nvSpPr>
        <p:spPr>
          <a:xfrm>
            <a:off x="6824305" y="5527596"/>
            <a:ext cx="300918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Reliable predictions for cooperatives</a:t>
            </a:r>
            <a:endParaRPr lang="en-US" sz="1550" dirty="0"/>
          </a:p>
        </p:txBody>
      </p:sp>
      <p:sp>
        <p:nvSpPr>
          <p:cNvPr id="22" name="Shape 12"/>
          <p:cNvSpPr/>
          <p:nvPr/>
        </p:nvSpPr>
        <p:spPr>
          <a:xfrm>
            <a:off x="6675834" y="6037540"/>
            <a:ext cx="7212211" cy="11430"/>
          </a:xfrm>
          <a:prstGeom prst="roundRect">
            <a:avLst>
              <a:gd name="adj" fmla="val 259837"/>
            </a:avLst>
          </a:prstGeom>
          <a:solidFill>
            <a:srgbClr val="494A4B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043" y="6071830"/>
            <a:ext cx="6555938" cy="1092637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769" y="6444139"/>
            <a:ext cx="278368" cy="34802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79863" y="6269712"/>
            <a:ext cx="305300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TargetWise Analytics built</a:t>
            </a:r>
            <a:endParaRPr lang="en-US" sz="1750" dirty="0"/>
          </a:p>
        </p:txBody>
      </p:sp>
      <p:sp>
        <p:nvSpPr>
          <p:cNvPr id="26" name="Text 14"/>
          <p:cNvSpPr/>
          <p:nvPr/>
        </p:nvSpPr>
        <p:spPr>
          <a:xfrm>
            <a:off x="7479863" y="6669643"/>
            <a:ext cx="305300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customer segmentation</a:t>
            </a:r>
            <a:endParaRPr lang="en-US" sz="1550" dirty="0"/>
          </a:p>
        </p:txBody>
      </p:sp>
      <p:sp>
        <p:nvSpPr>
          <p:cNvPr id="27" name="Text 15"/>
          <p:cNvSpPr/>
          <p:nvPr/>
        </p:nvSpPr>
        <p:spPr>
          <a:xfrm>
            <a:off x="692944" y="7387114"/>
            <a:ext cx="13244513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you! Questions?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1002863"/>
            <a:ext cx="7704296" cy="116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spc="-37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and Problem Statement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19852" y="2711172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4" y="2767251"/>
            <a:ext cx="280392" cy="3505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8269" y="2711172"/>
            <a:ext cx="62210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Kenyan cooperatives serve over 14 million members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388269" y="3126581"/>
            <a:ext cx="703587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Saccos and agricultural coops support rural farmers, urban professionals, and small businesses.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9852" y="418076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94" y="4236839"/>
            <a:ext cx="280392" cy="3505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8269" y="4180761"/>
            <a:ext cx="570083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Generic marketing fails diverse customer bases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388269" y="4596170"/>
            <a:ext cx="703587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One-size-fits-all campaigns lead to low engagement and missed opportunities.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9852" y="5341739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94" y="5397818"/>
            <a:ext cx="280392" cy="3505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8269" y="5341739"/>
            <a:ext cx="591943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Goal: Segment customers for targeted marketing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388269" y="5757148"/>
            <a:ext cx="703587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Grouping customers helps tailor products and campaigns effectively.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9852" y="6502718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94" y="6558796"/>
            <a:ext cx="280392" cy="35052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88269" y="6502718"/>
            <a:ext cx="554664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spc="-18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Solution: KMeans and Random Forest in Colab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1388269" y="6918127"/>
            <a:ext cx="703587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KMeans groups customers; Random Forest predicts segments.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7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312" y="3570923"/>
            <a:ext cx="10332482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spc="-40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Overview: TargetWise Analytics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12" y="4542473"/>
            <a:ext cx="3265884" cy="8952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7031" y="5773341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Part 1: Pipeline App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007031" y="6225421"/>
            <a:ext cx="281844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Processes data, groups customers, and trains a model.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197" y="4542473"/>
            <a:ext cx="3266003" cy="8952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72915" y="5773341"/>
            <a:ext cx="281856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Part 2: Prediction App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72915" y="6543318"/>
            <a:ext cx="281856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input of customer details to predict segments.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42473"/>
            <a:ext cx="3265884" cy="8952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8918" y="5773341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8918" y="6225421"/>
            <a:ext cx="281844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upload, clustering, prediction, and marketing insights.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084" y="4542473"/>
            <a:ext cx="3266003" cy="8952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4803" y="5773341"/>
            <a:ext cx="254341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Vision 2030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804803" y="6225421"/>
            <a:ext cx="281856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Aligns with Kenya's plan for tech-driven economic growth.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734378"/>
            <a:ext cx="767715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spc="-38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Methodology: Full Pipeline App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69169" y="2239328"/>
            <a:ext cx="22860" cy="5255895"/>
          </a:xfrm>
          <a:prstGeom prst="roundRect">
            <a:avLst>
              <a:gd name="adj" fmla="val 137514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182053" y="2699385"/>
            <a:ext cx="628650" cy="22860"/>
          </a:xfrm>
          <a:prstGeom prst="roundRect">
            <a:avLst>
              <a:gd name="adj" fmla="val 137514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733425" y="2475071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4" y="2532221"/>
            <a:ext cx="285750" cy="357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17038" y="2448878"/>
            <a:ext cx="24038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2017038" y="2872264"/>
            <a:ext cx="63935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dataset (1319 records), drop missing values, standardize features.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182053" y="4065746"/>
            <a:ext cx="628650" cy="22860"/>
          </a:xfrm>
          <a:prstGeom prst="roundRect">
            <a:avLst>
              <a:gd name="adj" fmla="val 137514"/>
            </a:avLst>
          </a:prstGeom>
          <a:solidFill>
            <a:srgbClr val="494A4B"/>
          </a:solidFill>
          <a:ln/>
        </p:spPr>
      </p:sp>
      <p:sp>
        <p:nvSpPr>
          <p:cNvPr id="11" name="Shape 7"/>
          <p:cNvSpPr/>
          <p:nvPr/>
        </p:nvSpPr>
        <p:spPr>
          <a:xfrm>
            <a:off x="733425" y="3841433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3898582"/>
            <a:ext cx="285750" cy="3571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17038" y="3815239"/>
            <a:ext cx="2381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Clustering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2017038" y="4238625"/>
            <a:ext cx="63935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KMeans with 4 clusters (Elbow Method), visualize with PCA scatter plots.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182053" y="5432107"/>
            <a:ext cx="628650" cy="22860"/>
          </a:xfrm>
          <a:prstGeom prst="roundRect">
            <a:avLst>
              <a:gd name="adj" fmla="val 137514"/>
            </a:avLst>
          </a:prstGeom>
          <a:solidFill>
            <a:srgbClr val="494A4B"/>
          </a:solidFill>
          <a:ln/>
        </p:spPr>
      </p:sp>
      <p:sp>
        <p:nvSpPr>
          <p:cNvPr id="16" name="Shape 11"/>
          <p:cNvSpPr/>
          <p:nvPr/>
        </p:nvSpPr>
        <p:spPr>
          <a:xfrm>
            <a:off x="733425" y="5207794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264944"/>
            <a:ext cx="285750" cy="3571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17038" y="5181600"/>
            <a:ext cx="2381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2017038" y="5604986"/>
            <a:ext cx="63935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Random Forest on cluster labels, save model for real-time use.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182053" y="6798469"/>
            <a:ext cx="628650" cy="22860"/>
          </a:xfrm>
          <a:prstGeom prst="roundRect">
            <a:avLst>
              <a:gd name="adj" fmla="val 137514"/>
            </a:avLst>
          </a:prstGeom>
          <a:solidFill>
            <a:srgbClr val="494A4B"/>
          </a:solidFill>
          <a:ln/>
        </p:spPr>
      </p:sp>
      <p:sp>
        <p:nvSpPr>
          <p:cNvPr id="21" name="Shape 15"/>
          <p:cNvSpPr/>
          <p:nvPr/>
        </p:nvSpPr>
        <p:spPr>
          <a:xfrm>
            <a:off x="733425" y="6574155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631305"/>
            <a:ext cx="285750" cy="3571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17038" y="6547961"/>
            <a:ext cx="2381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Insights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2017038" y="6971348"/>
            <a:ext cx="639353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marketing recommendations per cluster.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595" y="599599"/>
            <a:ext cx="761880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spc="-39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Methodology: Real-Time Prediction App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62595" y="2164675"/>
            <a:ext cx="7618809" cy="1202888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980480" y="2382560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Input Form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0480" y="2822853"/>
            <a:ext cx="71830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Enter customer details (age, income) using sliders and dropdowns.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2595" y="3585448"/>
            <a:ext cx="7618809" cy="1202888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980480" y="380333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Prediction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80480" y="4243626"/>
            <a:ext cx="71830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saved Random Forest model to predict segment in real-time.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595" y="5006221"/>
            <a:ext cx="7618809" cy="1202888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980480" y="5224105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Output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0480" y="5664398"/>
            <a:ext cx="71830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predicted segment and provide marketing insights.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2595" y="6426994"/>
            <a:ext cx="7618809" cy="1202888"/>
          </a:xfrm>
          <a:prstGeom prst="roundRect">
            <a:avLst>
              <a:gd name="adj" fmla="val 2717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980480" y="664487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80480" y="7085171"/>
            <a:ext cx="718304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Hosted in Colab using Streamlit for free access.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717173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in Colab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82140" y="287119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Two Scripts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369826"/>
            <a:ext cx="382321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Full pipeline app and real-time prediction app.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11" y="3188137"/>
            <a:ext cx="369213" cy="46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267" y="287119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3267" y="3369826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KMeans for clustering, Random Forest for classification.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53" y="3572470"/>
            <a:ext cx="369213" cy="46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267" y="531423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3267" y="5812869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Kaggle Credit Card Dataset (1319 records).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219" y="5774412"/>
            <a:ext cx="369213" cy="46160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82140" y="54992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63798" y="5997893"/>
            <a:ext cx="38232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scikit-learn, Streamlit.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277" y="5390078"/>
            <a:ext cx="369213" cy="461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72214"/>
            <a:ext cx="727329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 Features and Styling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79047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38792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upload and preprocessing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4441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Visualizations (Elbow Method, PCA plots)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0090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segment prediction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9047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Styling Elements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438792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Fixed title: "TargetWise Analytics"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4441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Sidebar: #d3d8e8, main: #f0f2f6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0090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Black font for visibility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330" y="426125"/>
            <a:ext cx="3672959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spc="-28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Results and Insights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42330" y="1176099"/>
            <a:ext cx="8059341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spc="-4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3644027" y="1881068"/>
            <a:ext cx="1855946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spc="-1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Segments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42330" y="2193965"/>
            <a:ext cx="80593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Distinct clusters identified by KMeans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2330" y="2968704"/>
            <a:ext cx="8059341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spc="-4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97.35%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3691414" y="3673673"/>
            <a:ext cx="176105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spc="-1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Accuracy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42330" y="3986570"/>
            <a:ext cx="80593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Forest classification performance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42330" y="4761309"/>
            <a:ext cx="8059341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spc="-4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3691414" y="5466278"/>
            <a:ext cx="176105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spc="-1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Loyal Cluster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42330" y="5779175"/>
            <a:ext cx="80593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with loyalty programs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42330" y="6553914"/>
            <a:ext cx="8059341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spc="-4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4000" dirty="0"/>
          </a:p>
        </p:txBody>
      </p:sp>
      <p:sp>
        <p:nvSpPr>
          <p:cNvPr id="14" name="Text 11"/>
          <p:cNvSpPr/>
          <p:nvPr/>
        </p:nvSpPr>
        <p:spPr>
          <a:xfrm>
            <a:off x="3691414" y="7258883"/>
            <a:ext cx="176105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spc="-1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Cluster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42330" y="7571780"/>
            <a:ext cx="805934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 for targeted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4626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and Solutions in AI Model Training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710815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459" y="3175040"/>
            <a:ext cx="347067" cy="4338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003" y="295763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Bias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61003" y="3456265"/>
            <a:ext cx="963977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Overrepresents urban customers; future work to include diverse data like M-Pesa transactions.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535" y="4058007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sp>
        <p:nvSpPr>
          <p:cNvPr id="8" name="Shape 5"/>
          <p:cNvSpPr/>
          <p:nvPr/>
        </p:nvSpPr>
        <p:spPr>
          <a:xfrm>
            <a:off x="863798" y="4196596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2" y="4660821"/>
            <a:ext cx="347067" cy="4338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4443413"/>
            <a:ext cx="29559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Imbalanced Clusters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11510" y="4942046"/>
            <a:ext cx="673560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F1-score for evaluation; suggest SMOTE for future balancing.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543788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sp>
        <p:nvSpPr>
          <p:cNvPr id="13" name="Shape 9"/>
          <p:cNvSpPr/>
          <p:nvPr/>
        </p:nvSpPr>
        <p:spPr>
          <a:xfrm>
            <a:off x="863798" y="5682377"/>
            <a:ext cx="6451402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66" y="6331744"/>
            <a:ext cx="347067" cy="43386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92919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Ethical Concerns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62017" y="6427827"/>
            <a:ext cx="595776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anonymized data; ensured inclusive marketing strategies.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2025-04-08T09:35:09Z</dcterms:created>
  <dcterms:modified xsi:type="dcterms:W3CDTF">2025-04-08T09:35:09Z</dcterms:modified>
</cp:coreProperties>
</file>